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80" r:id="rId3"/>
    <p:sldId id="256" r:id="rId4"/>
    <p:sldId id="279" r:id="rId5"/>
    <p:sldId id="268" r:id="rId6"/>
    <p:sldId id="270" r:id="rId7"/>
    <p:sldId id="271" r:id="rId8"/>
    <p:sldId id="282" r:id="rId9"/>
    <p:sldId id="281" r:id="rId10"/>
    <p:sldId id="257" r:id="rId11"/>
    <p:sldId id="267" r:id="rId12"/>
    <p:sldId id="276" r:id="rId13"/>
    <p:sldId id="272" r:id="rId14"/>
    <p:sldId id="274" r:id="rId15"/>
    <p:sldId id="273" r:id="rId16"/>
    <p:sldId id="277" r:id="rId17"/>
    <p:sldId id="278" r:id="rId18"/>
    <p:sldId id="275" r:id="rId19"/>
    <p:sldId id="283" r:id="rId20"/>
    <p:sldId id="286" r:id="rId21"/>
    <p:sldId id="258" r:id="rId22"/>
    <p:sldId id="284" r:id="rId23"/>
    <p:sldId id="285" r:id="rId24"/>
    <p:sldId id="288" r:id="rId2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AE79"/>
    <a:srgbClr val="F1ADE9"/>
    <a:srgbClr val="DFCBE3"/>
    <a:srgbClr val="C76AEC"/>
    <a:srgbClr val="DA0000"/>
    <a:srgbClr val="FC3904"/>
    <a:srgbClr val="B360C4"/>
    <a:srgbClr val="D60093"/>
    <a:srgbClr val="B0413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64" autoAdjust="0"/>
    <p:restoredTop sz="94660"/>
  </p:normalViewPr>
  <p:slideViewPr>
    <p:cSldViewPr>
      <p:cViewPr varScale="1">
        <p:scale>
          <a:sx n="69" d="100"/>
          <a:sy n="69" d="100"/>
        </p:scale>
        <p:origin x="60"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7ZoIGz1Jes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Bonus opportunity!</a:t>
            </a:r>
            <a:endParaRPr lang="en-US" dirty="0"/>
          </a:p>
        </p:txBody>
      </p:sp>
      <p:sp>
        <p:nvSpPr>
          <p:cNvPr id="5" name="Content Placeholder 4"/>
          <p:cNvSpPr>
            <a:spLocks noGrp="1"/>
          </p:cNvSpPr>
          <p:nvPr>
            <p:ph idx="1"/>
          </p:nvPr>
        </p:nvSpPr>
        <p:spPr/>
        <p:txBody>
          <a:bodyPr/>
          <a:lstStyle/>
          <a:p>
            <a:r>
              <a:rPr lang="en-US" dirty="0" smtClean="0"/>
              <a:t>Scroll to the end of this slideshow for your bonus opportunity. This offer is only good tomorrow (August 20, 2015).</a:t>
            </a:r>
            <a:endParaRPr lang="en-US" dirty="0"/>
          </a:p>
        </p:txBody>
      </p:sp>
    </p:spTree>
    <p:extLst>
      <p:ext uri="{BB962C8B-B14F-4D97-AF65-F5344CB8AC3E}">
        <p14:creationId xmlns:p14="http://schemas.microsoft.com/office/powerpoint/2010/main" val="449213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838200"/>
          </a:xfrm>
        </p:spPr>
        <p:txBody>
          <a:bodyPr/>
          <a:lstStyle/>
          <a:p>
            <a:r>
              <a:rPr lang="en-US" b="1" dirty="0" smtClean="0">
                <a:solidFill>
                  <a:srgbClr val="0000FF"/>
                </a:solidFill>
              </a:rPr>
              <a:t>CP English 11	August 19, 2015</a:t>
            </a:r>
            <a:endParaRPr lang="en-US" b="1" dirty="0">
              <a:solidFill>
                <a:srgbClr val="0000FF"/>
              </a:solidFill>
            </a:endParaRPr>
          </a:p>
        </p:txBody>
      </p:sp>
      <p:sp>
        <p:nvSpPr>
          <p:cNvPr id="3" name="Content Placeholder 2"/>
          <p:cNvSpPr>
            <a:spLocks noGrp="1"/>
          </p:cNvSpPr>
          <p:nvPr>
            <p:ph idx="1"/>
          </p:nvPr>
        </p:nvSpPr>
        <p:spPr>
          <a:xfrm>
            <a:off x="457200" y="762000"/>
            <a:ext cx="8229600" cy="5638800"/>
          </a:xfrm>
        </p:spPr>
        <p:txBody>
          <a:bodyPr>
            <a:normAutofit fontScale="92500" lnSpcReduction="20000"/>
          </a:bodyPr>
          <a:lstStyle/>
          <a:p>
            <a:pPr marL="0" indent="0">
              <a:buNone/>
            </a:pPr>
            <a:r>
              <a:rPr lang="en-US" b="1" dirty="0" smtClean="0">
                <a:solidFill>
                  <a:srgbClr val="0000FF"/>
                </a:solidFill>
              </a:rPr>
              <a:t>Learning target(s)</a:t>
            </a:r>
            <a:r>
              <a:rPr lang="en-US" dirty="0" smtClean="0">
                <a:solidFill>
                  <a:srgbClr val="0000FF"/>
                </a:solidFill>
              </a:rPr>
              <a:t>:  </a:t>
            </a:r>
            <a:r>
              <a:rPr lang="en-US" dirty="0" smtClean="0">
                <a:solidFill>
                  <a:srgbClr val="0000FF"/>
                </a:solidFill>
              </a:rPr>
              <a:t>I can be a good listener. I can explain what a good speaker does. I can explain what a good listener does.</a:t>
            </a:r>
            <a:endParaRPr lang="en-US" dirty="0" smtClean="0">
              <a:solidFill>
                <a:srgbClr val="0000FF"/>
              </a:solidFill>
            </a:endParaRPr>
          </a:p>
          <a:p>
            <a:pPr marL="0" indent="0">
              <a:buNone/>
            </a:pPr>
            <a:r>
              <a:rPr lang="en-US" b="1" dirty="0" smtClean="0">
                <a:solidFill>
                  <a:srgbClr val="0000FF"/>
                </a:solidFill>
              </a:rPr>
              <a:t>Agenda</a:t>
            </a:r>
            <a:r>
              <a:rPr lang="en-US" dirty="0" smtClean="0">
                <a:solidFill>
                  <a:srgbClr val="0000FF"/>
                </a:solidFill>
              </a:rPr>
              <a:t>:</a:t>
            </a:r>
          </a:p>
          <a:p>
            <a:r>
              <a:rPr lang="en-US" dirty="0" smtClean="0">
                <a:solidFill>
                  <a:srgbClr val="0000FF"/>
                </a:solidFill>
              </a:rPr>
              <a:t>1.   Welcome to English 11</a:t>
            </a:r>
          </a:p>
          <a:p>
            <a:r>
              <a:rPr lang="en-US" dirty="0" smtClean="0">
                <a:solidFill>
                  <a:srgbClr val="0000FF"/>
                </a:solidFill>
              </a:rPr>
              <a:t>2.   Turn in Summer Assignment, Part 2</a:t>
            </a:r>
          </a:p>
          <a:p>
            <a:r>
              <a:rPr lang="en-US" dirty="0" smtClean="0">
                <a:solidFill>
                  <a:srgbClr val="0000FF"/>
                </a:solidFill>
              </a:rPr>
              <a:t>3.   What to expect</a:t>
            </a:r>
          </a:p>
          <a:p>
            <a:r>
              <a:rPr lang="en-US" dirty="0" smtClean="0">
                <a:solidFill>
                  <a:srgbClr val="0000FF"/>
                </a:solidFill>
              </a:rPr>
              <a:t>4.   Goals </a:t>
            </a:r>
          </a:p>
          <a:p>
            <a:pPr marL="0" indent="0">
              <a:buNone/>
            </a:pPr>
            <a:r>
              <a:rPr lang="en-US" b="1" dirty="0" smtClean="0">
                <a:solidFill>
                  <a:srgbClr val="0000FF"/>
                </a:solidFill>
              </a:rPr>
              <a:t>Homework</a:t>
            </a:r>
            <a:r>
              <a:rPr lang="en-US" dirty="0" smtClean="0">
                <a:solidFill>
                  <a:srgbClr val="0000FF"/>
                </a:solidFill>
              </a:rPr>
              <a:t>:</a:t>
            </a:r>
          </a:p>
          <a:p>
            <a:r>
              <a:rPr lang="en-US" dirty="0" smtClean="0">
                <a:solidFill>
                  <a:srgbClr val="0000FF"/>
                </a:solidFill>
              </a:rPr>
              <a:t>1.   Set </a:t>
            </a:r>
            <a:r>
              <a:rPr lang="en-US" dirty="0" smtClean="0">
                <a:solidFill>
                  <a:srgbClr val="0000FF"/>
                </a:solidFill>
              </a:rPr>
              <a:t>formal speaking goals</a:t>
            </a:r>
            <a:endParaRPr lang="en-US" dirty="0" smtClean="0">
              <a:solidFill>
                <a:srgbClr val="0000FF"/>
              </a:solidFill>
            </a:endParaRPr>
          </a:p>
          <a:p>
            <a:r>
              <a:rPr lang="en-US" dirty="0" smtClean="0">
                <a:solidFill>
                  <a:srgbClr val="0000FF"/>
                </a:solidFill>
              </a:rPr>
              <a:t>2.   Work on summer assignment if you didn’t turn it in yet</a:t>
            </a:r>
            <a:endParaRPr lang="en-US" dirty="0">
              <a:solidFill>
                <a:srgbClr val="0000FF"/>
              </a:solidFill>
            </a:endParaRPr>
          </a:p>
        </p:txBody>
      </p:sp>
    </p:spTree>
    <p:extLst>
      <p:ext uri="{BB962C8B-B14F-4D97-AF65-F5344CB8AC3E}">
        <p14:creationId xmlns:p14="http://schemas.microsoft.com/office/powerpoint/2010/main" val="411305761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Franklin Gothic Heavy" panose="020B0903020102020204" pitchFamily="34" charset="0"/>
              </a:rPr>
              <a:t>Tally</a:t>
            </a:r>
            <a:endParaRPr lang="en-US" dirty="0">
              <a:solidFill>
                <a:schemeClr val="tx2"/>
              </a:solidFill>
              <a:latin typeface="Franklin Gothic Heavy" panose="020B0903020102020204" pitchFamily="34" charset="0"/>
            </a:endParaRPr>
          </a:p>
        </p:txBody>
      </p:sp>
      <p:sp>
        <p:nvSpPr>
          <p:cNvPr id="3" name="Content Placeholder 2"/>
          <p:cNvSpPr>
            <a:spLocks noGrp="1"/>
          </p:cNvSpPr>
          <p:nvPr>
            <p:ph idx="1"/>
          </p:nvPr>
        </p:nvSpPr>
        <p:spPr/>
        <p:txBody>
          <a:bodyPr/>
          <a:lstStyle/>
          <a:p>
            <a:r>
              <a:rPr lang="en-US" dirty="0" smtClean="0">
                <a:solidFill>
                  <a:schemeClr val="tx2"/>
                </a:solidFill>
                <a:latin typeface="Franklin Gothic Heavy" panose="020B0903020102020204" pitchFamily="34" charset="0"/>
              </a:rPr>
              <a:t>If you are keeping a daily record of anything (participation, being prepared, listening, not falling asleep, etc.), remember to make a note of today’s successes.</a:t>
            </a:r>
            <a:endParaRPr lang="en-US" dirty="0">
              <a:solidFill>
                <a:schemeClr val="tx2"/>
              </a:solidFill>
              <a:latin typeface="Franklin Gothic Heavy" panose="020B0903020102020204" pitchFamily="34" charset="0"/>
            </a:endParaRPr>
          </a:p>
        </p:txBody>
      </p:sp>
    </p:spTree>
    <p:extLst>
      <p:ext uri="{BB962C8B-B14F-4D97-AF65-F5344CB8AC3E}">
        <p14:creationId xmlns:p14="http://schemas.microsoft.com/office/powerpoint/2010/main" val="31005637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good speaker?</a:t>
            </a: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What makes a good listener?</a:t>
            </a:r>
          </a:p>
          <a:p>
            <a:pPr marL="0" indent="0" algn="ctr">
              <a:buNone/>
            </a:pPr>
            <a:endParaRPr lang="en-US" sz="4400" dirty="0"/>
          </a:p>
          <a:p>
            <a:pPr marL="0" indent="0" algn="ctr">
              <a:buNone/>
            </a:pPr>
            <a:r>
              <a:rPr lang="en-US" sz="4400" dirty="0">
                <a:hlinkClick r:id="rId2"/>
              </a:rPr>
              <a:t>https://</a:t>
            </a:r>
            <a:r>
              <a:rPr lang="en-US" sz="4400" dirty="0" smtClean="0">
                <a:hlinkClick r:id="rId2"/>
              </a:rPr>
              <a:t>www.youtube.com/watch?v=7ZoIGz1Jes8</a:t>
            </a:r>
            <a:endParaRPr lang="en-US" sz="4400" dirty="0" smtClean="0"/>
          </a:p>
          <a:p>
            <a:pPr marL="0" indent="0" algn="ctr">
              <a:buNone/>
            </a:pPr>
            <a:r>
              <a:rPr lang="en-US" sz="4400" dirty="0" smtClean="0"/>
              <a:t>Success- How Bad Do You Want It?</a:t>
            </a:r>
            <a:endParaRPr lang="en-US" sz="4400" dirty="0"/>
          </a:p>
        </p:txBody>
      </p:sp>
    </p:spTree>
    <p:extLst>
      <p:ext uri="{BB962C8B-B14F-4D97-AF65-F5344CB8AC3E}">
        <p14:creationId xmlns:p14="http://schemas.microsoft.com/office/powerpoint/2010/main" val="6885148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70000">
              <a:schemeClr val="accent5">
                <a:lumMod val="20000"/>
                <a:lumOff val="80000"/>
              </a:schemeClr>
            </a:gs>
            <a:gs pos="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Goals per Category, First Semester</a:t>
            </a:r>
            <a:endParaRPr lang="en-US" dirty="0"/>
          </a:p>
        </p:txBody>
      </p:sp>
      <p:sp>
        <p:nvSpPr>
          <p:cNvPr id="3" name="Content Placeholder 2"/>
          <p:cNvSpPr>
            <a:spLocks noGrp="1"/>
          </p:cNvSpPr>
          <p:nvPr>
            <p:ph idx="1"/>
          </p:nvPr>
        </p:nvSpPr>
        <p:spPr/>
        <p:txBody>
          <a:bodyPr/>
          <a:lstStyle/>
          <a:p>
            <a:r>
              <a:rPr lang="en-US" dirty="0" smtClean="0"/>
              <a:t>Listening/Participation</a:t>
            </a:r>
          </a:p>
          <a:p>
            <a:r>
              <a:rPr lang="en-US" dirty="0" smtClean="0"/>
              <a:t>Grammar/Mechanics/Vocabulary</a:t>
            </a:r>
          </a:p>
          <a:p>
            <a:r>
              <a:rPr lang="en-US" dirty="0" smtClean="0"/>
              <a:t>Reading (assigned, for deeper meaning)</a:t>
            </a:r>
          </a:p>
          <a:p>
            <a:r>
              <a:rPr lang="en-US" dirty="0" smtClean="0"/>
              <a:t>Composition (not handwriting)</a:t>
            </a:r>
          </a:p>
          <a:p>
            <a:r>
              <a:rPr lang="en-US" dirty="0" smtClean="0"/>
              <a:t>Formal Speaking</a:t>
            </a:r>
          </a:p>
          <a:p>
            <a:r>
              <a:rPr lang="en-US" dirty="0" smtClean="0"/>
              <a:t>See next slides for suggestions</a:t>
            </a:r>
            <a:endParaRPr lang="en-US" dirty="0"/>
          </a:p>
        </p:txBody>
      </p:sp>
    </p:spTree>
    <p:extLst>
      <p:ext uri="{BB962C8B-B14F-4D97-AF65-F5344CB8AC3E}">
        <p14:creationId xmlns:p14="http://schemas.microsoft.com/office/powerpoint/2010/main" val="2838173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Share</a:t>
            </a:r>
            <a:endParaRPr lang="en-US" dirty="0"/>
          </a:p>
        </p:txBody>
      </p:sp>
      <p:sp>
        <p:nvSpPr>
          <p:cNvPr id="3" name="Content Placeholder 2"/>
          <p:cNvSpPr>
            <a:spLocks noGrp="1"/>
          </p:cNvSpPr>
          <p:nvPr>
            <p:ph idx="1"/>
          </p:nvPr>
        </p:nvSpPr>
        <p:spPr/>
        <p:txBody>
          <a:bodyPr/>
          <a:lstStyle/>
          <a:p>
            <a:r>
              <a:rPr lang="en-US" dirty="0" smtClean="0"/>
              <a:t>On the next slide, you will see some sample goals.  </a:t>
            </a:r>
          </a:p>
          <a:p>
            <a:r>
              <a:rPr lang="en-US" dirty="0" smtClean="0"/>
              <a:t>Discuss the questions at the bottom of the slide.</a:t>
            </a:r>
            <a:endParaRPr lang="en-US" dirty="0"/>
          </a:p>
        </p:txBody>
      </p:sp>
    </p:spTree>
    <p:extLst>
      <p:ext uri="{BB962C8B-B14F-4D97-AF65-F5344CB8AC3E}">
        <p14:creationId xmlns:p14="http://schemas.microsoft.com/office/powerpoint/2010/main" val="29514287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58762"/>
          </a:xfrm>
        </p:spPr>
        <p:txBody>
          <a:bodyPr>
            <a:normAutofit fontScale="90000"/>
          </a:bodyPr>
          <a:lstStyle/>
          <a:p>
            <a:r>
              <a:rPr lang="en-US" dirty="0" smtClean="0"/>
              <a:t>Sample Goals</a:t>
            </a:r>
            <a:endParaRPr lang="en-US" dirty="0"/>
          </a:p>
        </p:txBody>
      </p:sp>
      <p:sp>
        <p:nvSpPr>
          <p:cNvPr id="3" name="Content Placeholder 2"/>
          <p:cNvSpPr>
            <a:spLocks noGrp="1"/>
          </p:cNvSpPr>
          <p:nvPr>
            <p:ph idx="1"/>
          </p:nvPr>
        </p:nvSpPr>
        <p:spPr>
          <a:xfrm>
            <a:off x="152400" y="685800"/>
            <a:ext cx="8839200" cy="6019800"/>
          </a:xfrm>
        </p:spPr>
        <p:txBody>
          <a:bodyPr>
            <a:normAutofit fontScale="70000" lnSpcReduction="20000"/>
          </a:bodyPr>
          <a:lstStyle/>
          <a:p>
            <a:r>
              <a:rPr lang="en-US" dirty="0" smtClean="0"/>
              <a:t>L/P: I will keep dated notes. I will contribute to class regularly (tally).</a:t>
            </a:r>
          </a:p>
          <a:p>
            <a:r>
              <a:rPr lang="en-US" dirty="0" smtClean="0"/>
              <a:t>G/M/V: I will earn a 90% or higher on all grammar-related activities. I will demonstrate correct semicolon use in formal and informal writings. I will use at least 10 vocabulary words in formal and informal writings outside of vocabulary assignments.</a:t>
            </a:r>
          </a:p>
          <a:p>
            <a:r>
              <a:rPr lang="en-US" dirty="0" smtClean="0"/>
              <a:t>Reading: I will read on a deeper level and show that in literary analyses and quizzes.  I will analyze literature for symbolism.</a:t>
            </a:r>
          </a:p>
          <a:p>
            <a:r>
              <a:rPr lang="en-US" dirty="0" smtClean="0"/>
              <a:t>Composition:  I will support each major point with 3 details or direct quotations in major papers.  I will use transitions effectively to organize my essay.  I will integrate information from multiple sources in my research paper.  I will use active, interesting verbs.  I will use a formal tone.  I will have a clear thesis in my introduction.</a:t>
            </a:r>
          </a:p>
          <a:p>
            <a:r>
              <a:rPr lang="en-US" dirty="0" smtClean="0"/>
              <a:t>FS:  I will use pauses effectively rather than filler words (um, like, so).  I will help my audience remember my main points by using tactics like acronyms, repetition, or diagrams.  I will rehearse my speech multiple times in front of different people.  I will exceed the minimum time limit with substance.</a:t>
            </a:r>
          </a:p>
          <a:p>
            <a:r>
              <a:rPr lang="en-US" b="1" dirty="0" smtClean="0"/>
              <a:t>What do you notice about the phrasing of these goals?  How could a student prove that he or she met each of these goals?  How do these goals relate to what will be covered in this class?  </a:t>
            </a:r>
            <a:endParaRPr lang="en-US" b="1" dirty="0"/>
          </a:p>
        </p:txBody>
      </p:sp>
    </p:spTree>
    <p:extLst>
      <p:ext uri="{BB962C8B-B14F-4D97-AF65-F5344CB8AC3E}">
        <p14:creationId xmlns:p14="http://schemas.microsoft.com/office/powerpoint/2010/main" val="13710820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Suggested Formal Speaking Goals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will speak more than the minimum time required.</a:t>
            </a:r>
          </a:p>
          <a:p>
            <a:r>
              <a:rPr lang="en-US" dirty="0" smtClean="0"/>
              <a:t>I will rehearse at least 3 times before I present and record the dates on my tally calendar.</a:t>
            </a:r>
          </a:p>
          <a:p>
            <a:r>
              <a:rPr lang="en-US" dirty="0" smtClean="0"/>
              <a:t>I will use pauses effectively.</a:t>
            </a:r>
          </a:p>
          <a:p>
            <a:r>
              <a:rPr lang="en-US" dirty="0" smtClean="0"/>
              <a:t>I will make notecards or another guide for myself to use during my speech.</a:t>
            </a:r>
          </a:p>
          <a:p>
            <a:r>
              <a:rPr lang="en-US" dirty="0" smtClean="0"/>
              <a:t>I will look at my audience during my presentation.</a:t>
            </a:r>
          </a:p>
          <a:p>
            <a:r>
              <a:rPr lang="en-US" dirty="0" smtClean="0"/>
              <a:t>I will avoid filler words like “um” or “like” and use pauses effectively instead.</a:t>
            </a:r>
          </a:p>
          <a:p>
            <a:r>
              <a:rPr lang="en-US" dirty="0" smtClean="0"/>
              <a:t>I will have an engaging introduction that is creative.</a:t>
            </a:r>
          </a:p>
          <a:p>
            <a:r>
              <a:rPr lang="en-US" dirty="0" smtClean="0"/>
              <a:t>I will ask the audience if they have any questions when I’m nearly finished with my presentation.</a:t>
            </a:r>
          </a:p>
          <a:p>
            <a:r>
              <a:rPr lang="en-US" dirty="0" smtClean="0"/>
              <a:t>I will do something creative that helps my presentation.</a:t>
            </a:r>
            <a:endParaRPr lang="en-US" dirty="0"/>
          </a:p>
        </p:txBody>
      </p:sp>
    </p:spTree>
    <p:extLst>
      <p:ext uri="{BB962C8B-B14F-4D97-AF65-F5344CB8AC3E}">
        <p14:creationId xmlns:p14="http://schemas.microsoft.com/office/powerpoint/2010/main" val="6642097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Suggested Listening/ </a:t>
            </a:r>
            <a:br>
              <a:rPr lang="en-US" dirty="0" smtClean="0"/>
            </a:br>
            <a:r>
              <a:rPr lang="en-US" dirty="0" smtClean="0"/>
              <a:t>Participation Goals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will take notes regularly and date them.</a:t>
            </a:r>
          </a:p>
          <a:p>
            <a:r>
              <a:rPr lang="en-US" dirty="0" smtClean="0"/>
              <a:t>I will write down instructions and check them as I finish each part.</a:t>
            </a:r>
          </a:p>
          <a:p>
            <a:r>
              <a:rPr lang="en-US" dirty="0" smtClean="0"/>
              <a:t>I will participate _ times each week and keep a tally on my calendar.</a:t>
            </a:r>
          </a:p>
          <a:p>
            <a:r>
              <a:rPr lang="en-US" dirty="0" smtClean="0"/>
              <a:t>I will ask questions in class when I need help (someone else probably wants to know, too).</a:t>
            </a:r>
          </a:p>
          <a:p>
            <a:r>
              <a:rPr lang="en-US" dirty="0" smtClean="0"/>
              <a:t>I will take notes over another student’s presentation at his or her request and keep a copy for myself.</a:t>
            </a:r>
          </a:p>
          <a:p>
            <a:r>
              <a:rPr lang="en-US" dirty="0" smtClean="0"/>
              <a:t>I will not text, sleep, zone out, or have private conversations during class (keep a tally).</a:t>
            </a:r>
          </a:p>
          <a:p>
            <a:r>
              <a:rPr lang="en-US" dirty="0" smtClean="0"/>
              <a:t>I will be an active group member when we work with partners or groups (tally).</a:t>
            </a:r>
          </a:p>
          <a:p>
            <a:r>
              <a:rPr lang="en-US" dirty="0" smtClean="0"/>
              <a:t>I will come to class prepared to contribute, i.e. I will have done my homework and be ready to discuss it (tally, write down questions, etc.)</a:t>
            </a:r>
            <a:endParaRPr lang="en-US" dirty="0"/>
          </a:p>
        </p:txBody>
      </p:sp>
    </p:spTree>
    <p:extLst>
      <p:ext uri="{BB962C8B-B14F-4D97-AF65-F5344CB8AC3E}">
        <p14:creationId xmlns:p14="http://schemas.microsoft.com/office/powerpoint/2010/main" val="796709054"/>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70000">
              <a:schemeClr val="accent5">
                <a:lumMod val="20000"/>
                <a:lumOff val="80000"/>
              </a:schemeClr>
            </a:gs>
            <a:gs pos="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574" y="26504"/>
            <a:ext cx="8229600" cy="964096"/>
          </a:xfrm>
        </p:spPr>
        <p:txBody>
          <a:bodyPr/>
          <a:lstStyle/>
          <a:p>
            <a:r>
              <a:rPr lang="en-US" dirty="0" smtClean="0"/>
              <a:t>Your Goals: 2 per category</a:t>
            </a:r>
            <a:endParaRPr lang="en-US" dirty="0"/>
          </a:p>
        </p:txBody>
      </p:sp>
      <p:sp>
        <p:nvSpPr>
          <p:cNvPr id="3" name="Content Placeholder 2"/>
          <p:cNvSpPr>
            <a:spLocks noGrp="1"/>
          </p:cNvSpPr>
          <p:nvPr>
            <p:ph idx="1"/>
          </p:nvPr>
        </p:nvSpPr>
        <p:spPr>
          <a:xfrm>
            <a:off x="457200" y="1524000"/>
            <a:ext cx="8229600" cy="4602163"/>
          </a:xfrm>
        </p:spPr>
        <p:txBody>
          <a:bodyPr/>
          <a:lstStyle/>
          <a:p>
            <a:r>
              <a:rPr lang="en-US" dirty="0" smtClean="0"/>
              <a:t>1.  Are they specific? Pick one skill or task for each goal.</a:t>
            </a:r>
          </a:p>
          <a:p>
            <a:r>
              <a:rPr lang="en-US" dirty="0" smtClean="0"/>
              <a:t>2.  Do they pertain to what we will do in this class?</a:t>
            </a:r>
          </a:p>
          <a:p>
            <a:r>
              <a:rPr lang="en-US" dirty="0" smtClean="0"/>
              <a:t>3.  Are they ambitious, yet realistic?</a:t>
            </a:r>
          </a:p>
          <a:p>
            <a:r>
              <a:rPr lang="en-US" dirty="0" smtClean="0"/>
              <a:t>4.  How will you be able to prove that you met these goals?</a:t>
            </a:r>
            <a:endParaRPr lang="en-US" dirty="0"/>
          </a:p>
        </p:txBody>
      </p:sp>
    </p:spTree>
    <p:extLst>
      <p:ext uri="{BB962C8B-B14F-4D97-AF65-F5344CB8AC3E}">
        <p14:creationId xmlns:p14="http://schemas.microsoft.com/office/powerpoint/2010/main" val="1715457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1. What are the qualities of a good speaker?</a:t>
            </a:r>
          </a:p>
          <a:p>
            <a:r>
              <a:rPr lang="en-US" dirty="0" smtClean="0"/>
              <a:t>2.  What are the qualities of a good listener?</a:t>
            </a:r>
          </a:p>
          <a:p>
            <a:r>
              <a:rPr lang="en-US" dirty="0" smtClean="0"/>
              <a:t>3.  What are the qualities of a good goal?</a:t>
            </a:r>
          </a:p>
          <a:p>
            <a:r>
              <a:rPr lang="en-US" dirty="0" smtClean="0"/>
              <a:t>4.  What is your homework?</a:t>
            </a:r>
            <a:endParaRPr lang="en-US" dirty="0"/>
          </a:p>
        </p:txBody>
      </p:sp>
    </p:spTree>
    <p:extLst>
      <p:ext uri="{BB962C8B-B14F-4D97-AF65-F5344CB8AC3E}">
        <p14:creationId xmlns:p14="http://schemas.microsoft.com/office/powerpoint/2010/main" val="298823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While I take attendance, please fill out the index card.  </a:t>
            </a:r>
          </a:p>
          <a:p>
            <a:r>
              <a:rPr lang="en-US" dirty="0" smtClean="0">
                <a:solidFill>
                  <a:srgbClr val="7030A0"/>
                </a:solidFill>
              </a:rPr>
              <a:t>Write on the purple side.</a:t>
            </a:r>
          </a:p>
          <a:p>
            <a:r>
              <a:rPr lang="en-US" dirty="0" smtClean="0">
                <a:solidFill>
                  <a:srgbClr val="7030A0"/>
                </a:solidFill>
              </a:rPr>
              <a:t>Top line: your name &amp; preferred name</a:t>
            </a:r>
          </a:p>
          <a:p>
            <a:r>
              <a:rPr lang="en-US" dirty="0" smtClean="0">
                <a:solidFill>
                  <a:srgbClr val="7030A0"/>
                </a:solidFill>
              </a:rPr>
              <a:t>Very next line: Foster</a:t>
            </a:r>
          </a:p>
          <a:p>
            <a:r>
              <a:rPr lang="en-US" dirty="0" smtClean="0">
                <a:solidFill>
                  <a:srgbClr val="7030A0"/>
                </a:solidFill>
              </a:rPr>
              <a:t>Very next line: Text Book </a:t>
            </a:r>
          </a:p>
          <a:p>
            <a:r>
              <a:rPr lang="en-US" u="sng" dirty="0" smtClean="0"/>
              <a:t>Turn it over and record the following</a:t>
            </a:r>
            <a:r>
              <a:rPr lang="en-US" dirty="0" smtClean="0"/>
              <a:t>:</a:t>
            </a:r>
          </a:p>
          <a:p>
            <a:r>
              <a:rPr lang="en-US" dirty="0" smtClean="0"/>
              <a:t>Parents’ names &amp; contact information</a:t>
            </a:r>
          </a:p>
          <a:p>
            <a:r>
              <a:rPr lang="en-US" dirty="0" smtClean="0"/>
              <a:t>Seating needs (vision, hearing, etc.)</a:t>
            </a:r>
          </a:p>
          <a:p>
            <a:r>
              <a:rPr lang="en-US" dirty="0" smtClean="0"/>
              <a:t>2-3 interesting facts about yourself.</a:t>
            </a:r>
            <a:endParaRPr lang="en-US" dirty="0"/>
          </a:p>
        </p:txBody>
      </p:sp>
    </p:spTree>
    <p:extLst>
      <p:ext uri="{BB962C8B-B14F-4D97-AF65-F5344CB8AC3E}">
        <p14:creationId xmlns:p14="http://schemas.microsoft.com/office/powerpoint/2010/main" val="18168670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While I take attendance, please fill out the index card.  </a:t>
            </a:r>
          </a:p>
          <a:p>
            <a:r>
              <a:rPr lang="en-US" dirty="0" smtClean="0">
                <a:solidFill>
                  <a:srgbClr val="02AE79"/>
                </a:solidFill>
              </a:rPr>
              <a:t>Write on the green side.</a:t>
            </a:r>
          </a:p>
          <a:p>
            <a:r>
              <a:rPr lang="en-US" dirty="0" smtClean="0">
                <a:solidFill>
                  <a:srgbClr val="02AE79"/>
                </a:solidFill>
              </a:rPr>
              <a:t>Top line: your name &amp; preferred name</a:t>
            </a:r>
          </a:p>
          <a:p>
            <a:r>
              <a:rPr lang="en-US" dirty="0" smtClean="0">
                <a:solidFill>
                  <a:srgbClr val="02AE79"/>
                </a:solidFill>
              </a:rPr>
              <a:t>Skip a line: McKay</a:t>
            </a:r>
          </a:p>
          <a:p>
            <a:r>
              <a:rPr lang="en-US" dirty="0" smtClean="0">
                <a:solidFill>
                  <a:srgbClr val="02AE79"/>
                </a:solidFill>
              </a:rPr>
              <a:t>Skip a line: </a:t>
            </a:r>
            <a:r>
              <a:rPr lang="en-US" dirty="0" err="1" smtClean="0">
                <a:solidFill>
                  <a:srgbClr val="02AE79"/>
                </a:solidFill>
              </a:rPr>
              <a:t>Spielvogel</a:t>
            </a:r>
            <a:endParaRPr lang="en-US" dirty="0" smtClean="0">
              <a:solidFill>
                <a:srgbClr val="02AE79"/>
              </a:solidFill>
            </a:endParaRPr>
          </a:p>
          <a:p>
            <a:r>
              <a:rPr lang="en-US" dirty="0" smtClean="0">
                <a:solidFill>
                  <a:srgbClr val="02AE79"/>
                </a:solidFill>
              </a:rPr>
              <a:t>Skip a line: Sherman </a:t>
            </a:r>
          </a:p>
          <a:p>
            <a:r>
              <a:rPr lang="en-US" u="sng" dirty="0" smtClean="0"/>
              <a:t>Turn it over and record the following</a:t>
            </a:r>
            <a:r>
              <a:rPr lang="en-US" dirty="0" smtClean="0"/>
              <a:t>:</a:t>
            </a:r>
          </a:p>
          <a:p>
            <a:r>
              <a:rPr lang="en-US" dirty="0" smtClean="0"/>
              <a:t>Parents’ names &amp; contact information</a:t>
            </a:r>
          </a:p>
          <a:p>
            <a:r>
              <a:rPr lang="en-US" dirty="0" smtClean="0"/>
              <a:t>Seating needs (vision, hearing, etc.)</a:t>
            </a:r>
          </a:p>
          <a:p>
            <a:r>
              <a:rPr lang="en-US" dirty="0" smtClean="0"/>
              <a:t>2-3 interesting facts about yourself.</a:t>
            </a:r>
            <a:endParaRPr lang="en-US" dirty="0"/>
          </a:p>
        </p:txBody>
      </p:sp>
    </p:spTree>
    <p:extLst>
      <p:ext uri="{BB962C8B-B14F-4D97-AF65-F5344CB8AC3E}">
        <p14:creationId xmlns:p14="http://schemas.microsoft.com/office/powerpoint/2010/main" val="153363267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10491"/>
          </a:xfrm>
        </p:spPr>
        <p:txBody>
          <a:bodyPr/>
          <a:lstStyle/>
          <a:p>
            <a:r>
              <a:rPr lang="en-US" b="1" dirty="0" smtClean="0">
                <a:solidFill>
                  <a:srgbClr val="006600"/>
                </a:solidFill>
              </a:rPr>
              <a:t>AP Euro			 August 19, 2015</a:t>
            </a:r>
            <a:endParaRPr lang="en-US" b="1" dirty="0">
              <a:solidFill>
                <a:srgbClr val="006600"/>
              </a:solidFill>
            </a:endParaRPr>
          </a:p>
        </p:txBody>
      </p:sp>
      <p:sp>
        <p:nvSpPr>
          <p:cNvPr id="3" name="Content Placeholder 2"/>
          <p:cNvSpPr>
            <a:spLocks noGrp="1"/>
          </p:cNvSpPr>
          <p:nvPr>
            <p:ph idx="1"/>
          </p:nvPr>
        </p:nvSpPr>
        <p:spPr>
          <a:xfrm>
            <a:off x="457200" y="838200"/>
            <a:ext cx="8229600" cy="5410200"/>
          </a:xfrm>
        </p:spPr>
        <p:txBody>
          <a:bodyPr>
            <a:normAutofit fontScale="85000" lnSpcReduction="20000"/>
          </a:bodyPr>
          <a:lstStyle/>
          <a:p>
            <a:pPr marL="0" indent="0">
              <a:buNone/>
            </a:pPr>
            <a:r>
              <a:rPr lang="en-US" b="1" dirty="0" smtClean="0">
                <a:solidFill>
                  <a:srgbClr val="006600"/>
                </a:solidFill>
              </a:rPr>
              <a:t>Learning target(s)</a:t>
            </a:r>
            <a:r>
              <a:rPr lang="en-US" dirty="0" smtClean="0">
                <a:solidFill>
                  <a:srgbClr val="006600"/>
                </a:solidFill>
              </a:rPr>
              <a:t>: </a:t>
            </a:r>
            <a:r>
              <a:rPr lang="en-US" dirty="0" smtClean="0">
                <a:solidFill>
                  <a:srgbClr val="006600"/>
                </a:solidFill>
              </a:rPr>
              <a:t>I can locate key political and physical features on a map of Europe. I can explain what historians do and how they view history. I can identify key features of the Italian Renaissance.</a:t>
            </a:r>
            <a:endParaRPr lang="en-US" dirty="0" smtClean="0">
              <a:solidFill>
                <a:srgbClr val="006600"/>
              </a:solidFill>
            </a:endParaRPr>
          </a:p>
          <a:p>
            <a:pPr marL="0" indent="0">
              <a:buNone/>
            </a:pPr>
            <a:r>
              <a:rPr lang="en-US" b="1" dirty="0" smtClean="0">
                <a:solidFill>
                  <a:srgbClr val="006600"/>
                </a:solidFill>
              </a:rPr>
              <a:t>Agenda</a:t>
            </a:r>
            <a:r>
              <a:rPr lang="en-US" dirty="0" smtClean="0">
                <a:solidFill>
                  <a:srgbClr val="006600"/>
                </a:solidFill>
              </a:rPr>
              <a:t>:</a:t>
            </a:r>
          </a:p>
          <a:p>
            <a:r>
              <a:rPr lang="en-US" dirty="0" smtClean="0">
                <a:solidFill>
                  <a:srgbClr val="006600"/>
                </a:solidFill>
              </a:rPr>
              <a:t>1.  Welcome to AP European! </a:t>
            </a:r>
          </a:p>
          <a:p>
            <a:r>
              <a:rPr lang="en-US" dirty="0" smtClean="0">
                <a:solidFill>
                  <a:srgbClr val="006600"/>
                </a:solidFill>
              </a:rPr>
              <a:t>2.  Turn in Summer Work</a:t>
            </a:r>
          </a:p>
          <a:p>
            <a:r>
              <a:rPr lang="en-US" dirty="0" smtClean="0">
                <a:solidFill>
                  <a:srgbClr val="006600"/>
                </a:solidFill>
              </a:rPr>
              <a:t>3.  Geography Test</a:t>
            </a:r>
          </a:p>
          <a:p>
            <a:r>
              <a:rPr lang="en-US" dirty="0">
                <a:solidFill>
                  <a:srgbClr val="006600"/>
                </a:solidFill>
              </a:rPr>
              <a:t>4</a:t>
            </a:r>
            <a:r>
              <a:rPr lang="en-US" dirty="0" smtClean="0">
                <a:solidFill>
                  <a:srgbClr val="006600"/>
                </a:solidFill>
              </a:rPr>
              <a:t>.  What it means to be a historian   </a:t>
            </a:r>
          </a:p>
          <a:p>
            <a:pPr marL="0" indent="0">
              <a:buNone/>
            </a:pPr>
            <a:r>
              <a:rPr lang="en-US" b="1" dirty="0" smtClean="0">
                <a:solidFill>
                  <a:srgbClr val="006600"/>
                </a:solidFill>
              </a:rPr>
              <a:t>Homework</a:t>
            </a:r>
            <a:r>
              <a:rPr lang="en-US" dirty="0" smtClean="0">
                <a:solidFill>
                  <a:srgbClr val="006600"/>
                </a:solidFill>
              </a:rPr>
              <a:t>:</a:t>
            </a:r>
          </a:p>
          <a:p>
            <a:r>
              <a:rPr lang="en-US" dirty="0" smtClean="0">
                <a:solidFill>
                  <a:srgbClr val="006600"/>
                </a:solidFill>
              </a:rPr>
              <a:t>1.   </a:t>
            </a:r>
            <a:r>
              <a:rPr lang="en-US" dirty="0" smtClean="0">
                <a:solidFill>
                  <a:srgbClr val="006600"/>
                </a:solidFill>
              </a:rPr>
              <a:t>Read McKay, pp. 415-423</a:t>
            </a:r>
          </a:p>
          <a:p>
            <a:r>
              <a:rPr lang="en-US" dirty="0" smtClean="0">
                <a:solidFill>
                  <a:srgbClr val="006600"/>
                </a:solidFill>
              </a:rPr>
              <a:t>2.  Make a written list of key discussion topics based on this reading</a:t>
            </a:r>
            <a:endParaRPr lang="en-US" dirty="0" smtClean="0">
              <a:solidFill>
                <a:srgbClr val="006600"/>
              </a:solidFill>
            </a:endParaRPr>
          </a:p>
        </p:txBody>
      </p:sp>
    </p:spTree>
    <p:extLst>
      <p:ext uri="{BB962C8B-B14F-4D97-AF65-F5344CB8AC3E}">
        <p14:creationId xmlns:p14="http://schemas.microsoft.com/office/powerpoint/2010/main" val="19654471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Historians</a:t>
            </a:r>
            <a:endParaRPr lang="en-US" dirty="0"/>
          </a:p>
        </p:txBody>
      </p:sp>
      <p:sp>
        <p:nvSpPr>
          <p:cNvPr id="3" name="Content Placeholder 2"/>
          <p:cNvSpPr>
            <a:spLocks noGrp="1"/>
          </p:cNvSpPr>
          <p:nvPr>
            <p:ph idx="1"/>
          </p:nvPr>
        </p:nvSpPr>
        <p:spPr>
          <a:xfrm>
            <a:off x="457200" y="1295400"/>
            <a:ext cx="8229600" cy="4678363"/>
          </a:xfrm>
        </p:spPr>
        <p:txBody>
          <a:bodyPr>
            <a:normAutofit fontScale="77500" lnSpcReduction="20000"/>
          </a:bodyPr>
          <a:lstStyle/>
          <a:p>
            <a:pPr marL="0" indent="0">
              <a:buNone/>
            </a:pPr>
            <a:r>
              <a:rPr lang="en-US" dirty="0" smtClean="0"/>
              <a:t>1.  Primary &amp; Secondary Sources</a:t>
            </a:r>
          </a:p>
          <a:p>
            <a:pPr marL="0" indent="0">
              <a:buNone/>
            </a:pPr>
            <a:r>
              <a:rPr lang="en-US" dirty="0" smtClean="0"/>
              <a:t>2.  Different agendas: PERSIA</a:t>
            </a:r>
          </a:p>
          <a:p>
            <a:pPr marL="0" indent="0">
              <a:buNone/>
            </a:pPr>
            <a:r>
              <a:rPr lang="en-US" dirty="0" smtClean="0"/>
              <a:t>3.  Skills: </a:t>
            </a:r>
          </a:p>
          <a:p>
            <a:r>
              <a:rPr lang="en-US" dirty="0" smtClean="0"/>
              <a:t>Historical Causation</a:t>
            </a:r>
          </a:p>
          <a:p>
            <a:r>
              <a:rPr lang="en-US" dirty="0" smtClean="0"/>
              <a:t>Patterns of Continuity &amp; Change Over Time</a:t>
            </a:r>
          </a:p>
          <a:p>
            <a:r>
              <a:rPr lang="en-US" dirty="0" smtClean="0"/>
              <a:t>Periodization</a:t>
            </a:r>
          </a:p>
          <a:p>
            <a:r>
              <a:rPr lang="en-US" dirty="0" smtClean="0"/>
              <a:t>Comparison</a:t>
            </a:r>
          </a:p>
          <a:p>
            <a:r>
              <a:rPr lang="en-US" dirty="0" smtClean="0"/>
              <a:t>Contextualization</a:t>
            </a:r>
          </a:p>
          <a:p>
            <a:r>
              <a:rPr lang="en-US" dirty="0" smtClean="0"/>
              <a:t>Historical Argumentation</a:t>
            </a:r>
          </a:p>
          <a:p>
            <a:r>
              <a:rPr lang="en-US" dirty="0" smtClean="0"/>
              <a:t>Appropriate Use of Historical Evidence</a:t>
            </a:r>
          </a:p>
          <a:p>
            <a:r>
              <a:rPr lang="en-US" dirty="0" smtClean="0"/>
              <a:t>Interpretation</a:t>
            </a:r>
          </a:p>
          <a:p>
            <a:r>
              <a:rPr lang="en-US" dirty="0" smtClean="0"/>
              <a:t>Synthesis</a:t>
            </a:r>
          </a:p>
          <a:p>
            <a:endParaRPr lang="en-US" dirty="0"/>
          </a:p>
        </p:txBody>
      </p:sp>
    </p:spTree>
    <p:extLst>
      <p:ext uri="{BB962C8B-B14F-4D97-AF65-F5344CB8AC3E}">
        <p14:creationId xmlns:p14="http://schemas.microsoft.com/office/powerpoint/2010/main" val="195620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1. What do historians do? What will you be expected to do?</a:t>
            </a:r>
          </a:p>
          <a:p>
            <a:r>
              <a:rPr lang="en-US" dirty="0" smtClean="0"/>
              <a:t>2.  What is your homework?</a:t>
            </a:r>
            <a:endParaRPr lang="en-US" dirty="0"/>
          </a:p>
        </p:txBody>
      </p:sp>
    </p:spTree>
    <p:extLst>
      <p:ext uri="{BB962C8B-B14F-4D97-AF65-F5344CB8AC3E}">
        <p14:creationId xmlns:p14="http://schemas.microsoft.com/office/powerpoint/2010/main" val="13925006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Opportunity!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Look on my main page – view the Assertive Discipline/Rules document.</a:t>
            </a:r>
          </a:p>
          <a:p>
            <a:r>
              <a:rPr lang="en-US" dirty="0" smtClean="0"/>
              <a:t>2.  What is my policy on late work? Is it fair? Unfair? Explain in a sentence or two.</a:t>
            </a:r>
          </a:p>
          <a:p>
            <a:r>
              <a:rPr lang="en-US" dirty="0" smtClean="0"/>
              <a:t>3.  What is my policy on retaking tests and quizzes? Is this fair? Unfair? Explain in a sentence or two.</a:t>
            </a:r>
          </a:p>
          <a:p>
            <a:r>
              <a:rPr lang="en-US" dirty="0" smtClean="0"/>
              <a:t>4.  Turn this in tomorrow (August 20) – make sure your name is on it!  I will not accept this late; this is a one-time offer.</a:t>
            </a:r>
          </a:p>
        </p:txBody>
      </p:sp>
    </p:spTree>
    <p:extLst>
      <p:ext uri="{BB962C8B-B14F-4D97-AF65-F5344CB8AC3E}">
        <p14:creationId xmlns:p14="http://schemas.microsoft.com/office/powerpoint/2010/main" val="2861303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b="1" dirty="0" smtClean="0">
                <a:solidFill>
                  <a:srgbClr val="6600CC"/>
                </a:solidFill>
              </a:rPr>
              <a:t>Honors		 August 19, 2015	</a:t>
            </a:r>
            <a:endParaRPr lang="en-US" b="1" dirty="0">
              <a:solidFill>
                <a:srgbClr val="6600CC"/>
              </a:solidFill>
            </a:endParaRPr>
          </a:p>
        </p:txBody>
      </p:sp>
      <p:sp>
        <p:nvSpPr>
          <p:cNvPr id="5" name="Content Placeholder 4"/>
          <p:cNvSpPr>
            <a:spLocks noGrp="1"/>
          </p:cNvSpPr>
          <p:nvPr>
            <p:ph idx="1"/>
          </p:nvPr>
        </p:nvSpPr>
        <p:spPr>
          <a:xfrm>
            <a:off x="457200" y="838200"/>
            <a:ext cx="8229600" cy="5715000"/>
          </a:xfrm>
        </p:spPr>
        <p:txBody>
          <a:bodyPr>
            <a:normAutofit fontScale="92500" lnSpcReduction="20000"/>
          </a:bodyPr>
          <a:lstStyle/>
          <a:p>
            <a:pPr marL="0" indent="0">
              <a:buNone/>
            </a:pPr>
            <a:r>
              <a:rPr lang="en-US" b="1" dirty="0" smtClean="0">
                <a:solidFill>
                  <a:srgbClr val="6600CC"/>
                </a:solidFill>
              </a:rPr>
              <a:t>Learning target(s)</a:t>
            </a:r>
            <a:r>
              <a:rPr lang="en-US" dirty="0" smtClean="0">
                <a:solidFill>
                  <a:srgbClr val="6600CC"/>
                </a:solidFill>
              </a:rPr>
              <a:t>: I can define infer; I can be a good participant (listener and speaker); I can set goals for my own learning</a:t>
            </a:r>
          </a:p>
          <a:p>
            <a:pPr marL="0" indent="0">
              <a:buNone/>
            </a:pPr>
            <a:r>
              <a:rPr lang="en-US" b="1" dirty="0" smtClean="0">
                <a:solidFill>
                  <a:srgbClr val="6600CC"/>
                </a:solidFill>
              </a:rPr>
              <a:t>Agenda</a:t>
            </a:r>
            <a:r>
              <a:rPr lang="en-US" dirty="0" smtClean="0">
                <a:solidFill>
                  <a:srgbClr val="6600CC"/>
                </a:solidFill>
              </a:rPr>
              <a:t>:</a:t>
            </a:r>
          </a:p>
          <a:p>
            <a:r>
              <a:rPr lang="en-US" dirty="0" smtClean="0">
                <a:solidFill>
                  <a:srgbClr val="6600CC"/>
                </a:solidFill>
              </a:rPr>
              <a:t>1.   Welcome to Honors English 11!</a:t>
            </a:r>
          </a:p>
          <a:p>
            <a:r>
              <a:rPr lang="en-US" dirty="0" smtClean="0">
                <a:solidFill>
                  <a:srgbClr val="6600CC"/>
                </a:solidFill>
              </a:rPr>
              <a:t>2.   Define “infer”</a:t>
            </a:r>
          </a:p>
          <a:p>
            <a:r>
              <a:rPr lang="en-US" dirty="0" smtClean="0">
                <a:solidFill>
                  <a:srgbClr val="6600CC"/>
                </a:solidFill>
              </a:rPr>
              <a:t>3.   Seminar over rules, </a:t>
            </a:r>
            <a:r>
              <a:rPr lang="en-US" dirty="0" smtClean="0">
                <a:solidFill>
                  <a:srgbClr val="6600CC"/>
                </a:solidFill>
              </a:rPr>
              <a:t>syllabus, expectations</a:t>
            </a:r>
            <a:endParaRPr lang="en-US" dirty="0" smtClean="0">
              <a:solidFill>
                <a:srgbClr val="6600CC"/>
              </a:solidFill>
            </a:endParaRPr>
          </a:p>
          <a:p>
            <a:r>
              <a:rPr lang="en-US" dirty="0" smtClean="0">
                <a:solidFill>
                  <a:srgbClr val="6600CC"/>
                </a:solidFill>
              </a:rPr>
              <a:t>4.   Goals</a:t>
            </a:r>
          </a:p>
          <a:p>
            <a:pPr marL="0" indent="0">
              <a:buNone/>
            </a:pPr>
            <a:r>
              <a:rPr lang="en-US" b="1" dirty="0" smtClean="0">
                <a:solidFill>
                  <a:srgbClr val="6600CC"/>
                </a:solidFill>
              </a:rPr>
              <a:t>Homework</a:t>
            </a:r>
            <a:r>
              <a:rPr lang="en-US" dirty="0" smtClean="0">
                <a:solidFill>
                  <a:srgbClr val="6600CC"/>
                </a:solidFill>
              </a:rPr>
              <a:t>:</a:t>
            </a:r>
          </a:p>
          <a:p>
            <a:r>
              <a:rPr lang="en-US" dirty="0" smtClean="0">
                <a:solidFill>
                  <a:srgbClr val="6600CC"/>
                </a:solidFill>
              </a:rPr>
              <a:t>1.   Goals due Friday</a:t>
            </a:r>
          </a:p>
          <a:p>
            <a:r>
              <a:rPr lang="en-US" dirty="0" smtClean="0">
                <a:solidFill>
                  <a:srgbClr val="6600CC"/>
                </a:solidFill>
              </a:rPr>
              <a:t>2.   Bring summer novels, notes tomorrow: be ready to discuss protagonists</a:t>
            </a:r>
          </a:p>
        </p:txBody>
      </p:sp>
    </p:spTree>
    <p:extLst>
      <p:ext uri="{BB962C8B-B14F-4D97-AF65-F5344CB8AC3E}">
        <p14:creationId xmlns:p14="http://schemas.microsoft.com/office/powerpoint/2010/main" val="37525452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Seminar</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Only inside people talk. (Outside – listen carefully; I may quiz you later.)</a:t>
            </a:r>
          </a:p>
          <a:p>
            <a:r>
              <a:rPr lang="en-US" dirty="0" smtClean="0"/>
              <a:t>Take turns and listen so you don’t repeat what others have said.</a:t>
            </a:r>
          </a:p>
          <a:p>
            <a:r>
              <a:rPr lang="en-US" dirty="0" smtClean="0"/>
              <a:t>Encourage everyone to participate.</a:t>
            </a:r>
          </a:p>
          <a:p>
            <a:r>
              <a:rPr lang="en-US" dirty="0" smtClean="0"/>
              <a:t>Topics:  Infer what this class will be like based on the rules and the syllabus. Discuss what you want this community to be like. What are your expectations for yourselves, each other, and Mrs. Polzinetti?</a:t>
            </a:r>
            <a:endParaRPr lang="en-US" dirty="0"/>
          </a:p>
        </p:txBody>
      </p:sp>
    </p:spTree>
    <p:extLst>
      <p:ext uri="{BB962C8B-B14F-4D97-AF65-F5344CB8AC3E}">
        <p14:creationId xmlns:p14="http://schemas.microsoft.com/office/powerpoint/2010/main" val="21184158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solidFill>
                  <a:srgbClr val="7030A0"/>
                </a:solidFill>
                <a:latin typeface="Narkisim" panose="020E0502050101010101" pitchFamily="34" charset="-79"/>
                <a:cs typeface="Narkisim" panose="020E0502050101010101" pitchFamily="34" charset="-79"/>
              </a:rPr>
              <a:t>Tally</a:t>
            </a:r>
            <a:endParaRPr lang="en-US" b="1" dirty="0">
              <a:solidFill>
                <a:srgbClr val="7030A0"/>
              </a:solidFill>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p:txBody>
          <a:bodyPr>
            <a:normAutofit/>
          </a:bodyPr>
          <a:lstStyle/>
          <a:p>
            <a:r>
              <a:rPr lang="en-US" sz="4000" dirty="0" smtClean="0">
                <a:solidFill>
                  <a:srgbClr val="7030A0"/>
                </a:solidFill>
                <a:latin typeface="Narkisim" panose="020E0502050101010101" pitchFamily="34" charset="-79"/>
                <a:cs typeface="Narkisim" panose="020E0502050101010101" pitchFamily="34" charset="-79"/>
              </a:rPr>
              <a:t>If you are keeping a daily record of anything (participation, being prepared, listening, not falling asleep, etc.), remember to make a note of today’s successes.</a:t>
            </a:r>
            <a:endParaRPr lang="en-US" sz="4000" dirty="0">
              <a:solidFill>
                <a:srgbClr val="7030A0"/>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27218885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Goals per Category, First Semester</a:t>
            </a:r>
            <a:endParaRPr lang="en-US" dirty="0"/>
          </a:p>
        </p:txBody>
      </p:sp>
      <p:sp>
        <p:nvSpPr>
          <p:cNvPr id="3" name="Content Placeholder 2"/>
          <p:cNvSpPr>
            <a:spLocks noGrp="1"/>
          </p:cNvSpPr>
          <p:nvPr>
            <p:ph idx="1"/>
          </p:nvPr>
        </p:nvSpPr>
        <p:spPr/>
        <p:txBody>
          <a:bodyPr/>
          <a:lstStyle/>
          <a:p>
            <a:r>
              <a:rPr lang="en-US" dirty="0" smtClean="0"/>
              <a:t>Listening/Participation</a:t>
            </a:r>
          </a:p>
          <a:p>
            <a:r>
              <a:rPr lang="en-US" dirty="0" smtClean="0"/>
              <a:t>Grammar/Mechanics/Vocabulary</a:t>
            </a:r>
          </a:p>
          <a:p>
            <a:r>
              <a:rPr lang="en-US" dirty="0" smtClean="0"/>
              <a:t>Reading (assigned, for deeper meaning)</a:t>
            </a:r>
          </a:p>
          <a:p>
            <a:r>
              <a:rPr lang="en-US" dirty="0" smtClean="0"/>
              <a:t>Composition (not handwriting)</a:t>
            </a:r>
          </a:p>
          <a:p>
            <a:r>
              <a:rPr lang="en-US" dirty="0" smtClean="0"/>
              <a:t>Formal Speaking</a:t>
            </a:r>
          </a:p>
          <a:p>
            <a:r>
              <a:rPr lang="en-US" dirty="0" smtClean="0"/>
              <a:t>See next slides for suggestions</a:t>
            </a:r>
            <a:endParaRPr lang="en-US" dirty="0"/>
          </a:p>
        </p:txBody>
      </p:sp>
    </p:spTree>
    <p:extLst>
      <p:ext uri="{BB962C8B-B14F-4D97-AF65-F5344CB8AC3E}">
        <p14:creationId xmlns:p14="http://schemas.microsoft.com/office/powerpoint/2010/main" val="39256983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70000">
              <a:srgbClr val="DFCBE3"/>
            </a:gs>
            <a:gs pos="0">
              <a:srgbClr val="F1ADE9"/>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58762"/>
          </a:xfrm>
        </p:spPr>
        <p:txBody>
          <a:bodyPr>
            <a:normAutofit fontScale="90000"/>
          </a:bodyPr>
          <a:lstStyle/>
          <a:p>
            <a:r>
              <a:rPr lang="en-US" dirty="0" smtClean="0"/>
              <a:t>Sample Goals</a:t>
            </a:r>
            <a:endParaRPr lang="en-US" dirty="0"/>
          </a:p>
        </p:txBody>
      </p:sp>
      <p:sp>
        <p:nvSpPr>
          <p:cNvPr id="3" name="Content Placeholder 2"/>
          <p:cNvSpPr>
            <a:spLocks noGrp="1"/>
          </p:cNvSpPr>
          <p:nvPr>
            <p:ph idx="1"/>
          </p:nvPr>
        </p:nvSpPr>
        <p:spPr>
          <a:xfrm>
            <a:off x="152400" y="685800"/>
            <a:ext cx="8839200" cy="6019800"/>
          </a:xfrm>
        </p:spPr>
        <p:txBody>
          <a:bodyPr>
            <a:normAutofit fontScale="70000" lnSpcReduction="20000"/>
          </a:bodyPr>
          <a:lstStyle/>
          <a:p>
            <a:r>
              <a:rPr lang="en-US" dirty="0" smtClean="0"/>
              <a:t>L/P: I will keep dated notes. I will contribute to class regularly (tally).</a:t>
            </a:r>
          </a:p>
          <a:p>
            <a:r>
              <a:rPr lang="en-US" dirty="0" smtClean="0"/>
              <a:t>G/M/V: I will earn a 90% or higher on all grammar-related activities. I will demonstrate correct semicolon use in formal and informal writings. I will use at least 10 vocabulary words in formal and informal writings outside of vocabulary assignments.</a:t>
            </a:r>
          </a:p>
          <a:p>
            <a:r>
              <a:rPr lang="en-US" dirty="0" smtClean="0"/>
              <a:t>Reading: I will read on a deeper level and show that in literary analyses and quizzes.  I will analyze literature for symbolism.</a:t>
            </a:r>
          </a:p>
          <a:p>
            <a:r>
              <a:rPr lang="en-US" dirty="0" smtClean="0"/>
              <a:t>Composition:  I will support each major point with 3 details or direct quotations in major papers.  I will use transitions effectively to organize my essay.  I will integrate information from multiple sources in my research paper.  I will use active, interesting verbs.  I will use a formal tone.  I will have a clear thesis in my introduction.</a:t>
            </a:r>
          </a:p>
          <a:p>
            <a:r>
              <a:rPr lang="en-US" dirty="0" smtClean="0"/>
              <a:t>FS:  I will use pauses effectively rather than filler words (um, like, so).  I will help my audience remember my main points by using tactics like acronyms, repetition, or diagrams.  I will rehearse my speech multiple times in front of different people.  I will exceed the minimum time limit with substance.</a:t>
            </a:r>
          </a:p>
          <a:p>
            <a:r>
              <a:rPr lang="en-US" b="1" dirty="0" smtClean="0"/>
              <a:t>What do you notice about the phrasing of these goals?  How could a student prove that he or she met each of these goals?  How do these goals relate to what will be covered in this class?</a:t>
            </a:r>
            <a:endParaRPr lang="en-US" b="1" dirty="0"/>
          </a:p>
        </p:txBody>
      </p:sp>
    </p:spTree>
    <p:extLst>
      <p:ext uri="{BB962C8B-B14F-4D97-AF65-F5344CB8AC3E}">
        <p14:creationId xmlns:p14="http://schemas.microsoft.com/office/powerpoint/2010/main" val="7722705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1. What does it mean to infer?</a:t>
            </a:r>
          </a:p>
          <a:p>
            <a:r>
              <a:rPr lang="en-US" dirty="0" smtClean="0"/>
              <a:t>2.  What are the expectations for this class?</a:t>
            </a:r>
          </a:p>
          <a:p>
            <a:r>
              <a:rPr lang="en-US" dirty="0" smtClean="0"/>
              <a:t>3.  What are the qualities of a good goal?</a:t>
            </a:r>
          </a:p>
          <a:p>
            <a:r>
              <a:rPr lang="en-US" dirty="0" smtClean="0"/>
              <a:t>4.  What is your homework?</a:t>
            </a:r>
            <a:endParaRPr lang="en-US" dirty="0"/>
          </a:p>
        </p:txBody>
      </p:sp>
    </p:spTree>
    <p:extLst>
      <p:ext uri="{BB962C8B-B14F-4D97-AF65-F5344CB8AC3E}">
        <p14:creationId xmlns:p14="http://schemas.microsoft.com/office/powerpoint/2010/main" val="695605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While I take attendance, please fill out the index card.  </a:t>
            </a:r>
          </a:p>
          <a:p>
            <a:r>
              <a:rPr lang="en-US" dirty="0" smtClean="0">
                <a:solidFill>
                  <a:schemeClr val="tx2">
                    <a:lumMod val="60000"/>
                    <a:lumOff val="40000"/>
                  </a:schemeClr>
                </a:solidFill>
              </a:rPr>
              <a:t>Write on the </a:t>
            </a:r>
            <a:r>
              <a:rPr lang="en-US" dirty="0">
                <a:solidFill>
                  <a:schemeClr val="tx2">
                    <a:lumMod val="60000"/>
                    <a:lumOff val="40000"/>
                  </a:schemeClr>
                </a:solidFill>
              </a:rPr>
              <a:t>b</a:t>
            </a:r>
            <a:r>
              <a:rPr lang="en-US" dirty="0" smtClean="0">
                <a:solidFill>
                  <a:schemeClr val="tx2">
                    <a:lumMod val="60000"/>
                    <a:lumOff val="40000"/>
                  </a:schemeClr>
                </a:solidFill>
              </a:rPr>
              <a:t>lue side.</a:t>
            </a:r>
          </a:p>
          <a:p>
            <a:r>
              <a:rPr lang="en-US" dirty="0" smtClean="0">
                <a:solidFill>
                  <a:schemeClr val="tx2">
                    <a:lumMod val="60000"/>
                    <a:lumOff val="40000"/>
                  </a:schemeClr>
                </a:solidFill>
              </a:rPr>
              <a:t>Top line: your name &amp; preferred name</a:t>
            </a:r>
          </a:p>
          <a:p>
            <a:r>
              <a:rPr lang="en-US" dirty="0" smtClean="0">
                <a:solidFill>
                  <a:schemeClr val="tx2">
                    <a:lumMod val="60000"/>
                    <a:lumOff val="40000"/>
                  </a:schemeClr>
                </a:solidFill>
              </a:rPr>
              <a:t>Very next line: Golding</a:t>
            </a:r>
          </a:p>
          <a:p>
            <a:r>
              <a:rPr lang="en-US" dirty="0" smtClean="0">
                <a:solidFill>
                  <a:schemeClr val="tx2">
                    <a:lumMod val="60000"/>
                    <a:lumOff val="40000"/>
                  </a:schemeClr>
                </a:solidFill>
              </a:rPr>
              <a:t>Very next line: Shakespeare </a:t>
            </a:r>
          </a:p>
          <a:p>
            <a:r>
              <a:rPr lang="en-US" u="sng" dirty="0" smtClean="0"/>
              <a:t>Turn it over and record the following</a:t>
            </a:r>
            <a:r>
              <a:rPr lang="en-US" dirty="0" smtClean="0"/>
              <a:t>:</a:t>
            </a:r>
          </a:p>
          <a:p>
            <a:r>
              <a:rPr lang="en-US" dirty="0" smtClean="0"/>
              <a:t>Parents’ names &amp; contact information</a:t>
            </a:r>
          </a:p>
          <a:p>
            <a:r>
              <a:rPr lang="en-US" dirty="0" smtClean="0"/>
              <a:t>Seating needs (vision, hearing, etc.)</a:t>
            </a:r>
          </a:p>
          <a:p>
            <a:r>
              <a:rPr lang="en-US" dirty="0" smtClean="0"/>
              <a:t>2-3 interesting facts about yourself.</a:t>
            </a:r>
            <a:endParaRPr lang="en-US" dirty="0"/>
          </a:p>
        </p:txBody>
      </p:sp>
    </p:spTree>
    <p:extLst>
      <p:ext uri="{BB962C8B-B14F-4D97-AF65-F5344CB8AC3E}">
        <p14:creationId xmlns:p14="http://schemas.microsoft.com/office/powerpoint/2010/main" val="4710896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4658</TotalTime>
  <Words>1808</Words>
  <Application>Microsoft Office PowerPoint</Application>
  <PresentationFormat>On-screen Show (4:3)</PresentationFormat>
  <Paragraphs>163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Franklin Gothic Heavy</vt:lpstr>
      <vt:lpstr>Narkisim</vt:lpstr>
      <vt:lpstr>Office Theme</vt:lpstr>
      <vt:lpstr>Bonus opportunity!</vt:lpstr>
      <vt:lpstr>Bell Ringer</vt:lpstr>
      <vt:lpstr>Honors   August 19, 2015 </vt:lpstr>
      <vt:lpstr>Seminar</vt:lpstr>
      <vt:lpstr>Tally</vt:lpstr>
      <vt:lpstr>2 Goals per Category, First Semester</vt:lpstr>
      <vt:lpstr>Sample Goals</vt:lpstr>
      <vt:lpstr>Review</vt:lpstr>
      <vt:lpstr>Bell Ringer</vt:lpstr>
      <vt:lpstr>CP English 11 August 19, 2015</vt:lpstr>
      <vt:lpstr>Tally</vt:lpstr>
      <vt:lpstr>What makes a good speaker?</vt:lpstr>
      <vt:lpstr>2 Goals per Category, First Semester</vt:lpstr>
      <vt:lpstr>Pair Share</vt:lpstr>
      <vt:lpstr>Sample Goals</vt:lpstr>
      <vt:lpstr>Suggested Formal Speaking Goals</vt:lpstr>
      <vt:lpstr>Suggested Listening/  Participation Goals</vt:lpstr>
      <vt:lpstr>Your Goals: 2 per category</vt:lpstr>
      <vt:lpstr>Review</vt:lpstr>
      <vt:lpstr>Bell Ringer</vt:lpstr>
      <vt:lpstr>AP Euro    August 19, 2015</vt:lpstr>
      <vt:lpstr>Historians</vt:lpstr>
      <vt:lpstr>Review</vt:lpstr>
      <vt:lpstr>Bonus Opportunity!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dc:title>
  <dc:creator>Angela Polzinetti</dc:creator>
  <cp:lastModifiedBy>Angela Polzinetti</cp:lastModifiedBy>
  <cp:revision>108</cp:revision>
  <cp:lastPrinted>2014-02-28T19:44:55Z</cp:lastPrinted>
  <dcterms:created xsi:type="dcterms:W3CDTF">2006-08-16T00:00:00Z</dcterms:created>
  <dcterms:modified xsi:type="dcterms:W3CDTF">2015-08-19T18:46:34Z</dcterms:modified>
</cp:coreProperties>
</file>